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8"/>
  </p:notesMasterIdLst>
  <p:sldIdLst>
    <p:sldId id="263" r:id="rId2"/>
    <p:sldId id="265" r:id="rId3"/>
    <p:sldId id="266" r:id="rId4"/>
    <p:sldId id="267" r:id="rId5"/>
    <p:sldId id="268" r:id="rId6"/>
    <p:sldId id="259" r:id="rId7"/>
  </p:sldIdLst>
  <p:sldSz cx="20104100" cy="11309350"/>
  <p:notesSz cx="20104100" cy="11309350"/>
  <p:embeddedFontLst>
    <p:embeddedFont>
      <p:font typeface="Neue Machina" panose="020B0604020202020204" charset="0"/>
      <p:regular r:id="rId9"/>
      <p:bold r:id="rId10"/>
    </p:embeddedFont>
    <p:embeddedFont>
      <p:font typeface="Druk Cyr" charset="-52"/>
      <p:regular r:id="rId11"/>
    </p:embeddedFont>
    <p:embeddedFont>
      <p:font typeface="Helvetica Neue" panose="020B0604020202020204" charset="0"/>
      <p:regular r:id="rId12"/>
      <p:bold r:id="rId13"/>
      <p:italic r:id="rId14"/>
      <p:boldItalic r:id="rId15"/>
    </p:embeddedFont>
    <p:embeddedFont>
      <p:font typeface="Akrobat" panose="020B0604020202020204" charset="-52"/>
      <p:regular r:id="rId16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2D18"/>
    <a:srgbClr val="800000"/>
    <a:srgbClr val="806134"/>
    <a:srgbClr val="7A5A2F"/>
    <a:srgbClr val="654D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55040" autoAdjust="0"/>
  </p:normalViewPr>
  <p:slideViewPr>
    <p:cSldViewPr>
      <p:cViewPr varScale="1">
        <p:scale>
          <a:sx n="56" d="100"/>
          <a:sy n="56" d="100"/>
        </p:scale>
        <p:origin x="41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31A199-86AA-423A-8972-1BE2399396EE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13AFC6-813A-4033-BD90-C218BE578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273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00118" y="3332182"/>
            <a:ext cx="803981" cy="234015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56091"/>
            <a:ext cx="20014123" cy="1086206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1012607" cy="1127794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07251" y="973874"/>
            <a:ext cx="4690946" cy="249206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9177458"/>
            <a:ext cx="20104099" cy="213109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2476" y="831965"/>
            <a:ext cx="4690946" cy="249206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45450" y="955972"/>
            <a:ext cx="8013199" cy="16249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5.png"/><Relationship Id="rId7" Type="http://schemas.openxmlformats.org/officeDocument/2006/relationships/image" Target="../media/image20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4.pn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hyperlink" Target="mailto:nasa-2008@mail.ru" TargetMode="External"/><Relationship Id="rId10" Type="http://schemas.openxmlformats.org/officeDocument/2006/relationships/hyperlink" Target="http://www.shkola150.ru/" TargetMode="External"/><Relationship Id="rId4" Type="http://schemas.openxmlformats.org/officeDocument/2006/relationships/hyperlink" Target="http://www.shkola150.ru/o-shkole/svedeniya-ob-obrazovatelnoj-organizatsii/sch150@mailkrsk.ru" TargetMode="External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08050" y="5811"/>
            <a:ext cx="20699728" cy="11544687"/>
            <a:chOff x="31751" y="-3175"/>
            <a:chExt cx="20699728" cy="11544687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751" y="0"/>
              <a:ext cx="20104099" cy="1154151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3633" y="699264"/>
              <a:ext cx="3450198" cy="182813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762119" y="-3175"/>
              <a:ext cx="8969360" cy="1130855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641850" y="4242951"/>
            <a:ext cx="15462249" cy="33361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Helvetica Neue"/>
              <a:buNone/>
            </a:pPr>
            <a:r>
              <a:rPr lang="ru-RU" sz="5400" b="1" dirty="0" smtClean="0">
                <a:solidFill>
                  <a:srgbClr val="FFFFFF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Открытая </a:t>
            </a:r>
            <a:r>
              <a:rPr lang="ru-RU" sz="5400" b="1" dirty="0">
                <a:solidFill>
                  <a:srgbClr val="FFFFFF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школа: точка притяжения</a:t>
            </a:r>
            <a:br>
              <a:rPr lang="ru-RU" sz="5400" b="1" dirty="0">
                <a:solidFill>
                  <a:srgbClr val="FFFFFF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</a:br>
            <a:r>
              <a:rPr lang="ru-RU" sz="5400" b="1" dirty="0" smtClean="0">
                <a:solidFill>
                  <a:srgbClr val="FFFFFF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Номинация «Педагогическое наставничество»</a:t>
            </a:r>
            <a:r>
              <a:rPr lang="ru-RU" sz="5400" b="1" dirty="0">
                <a:solidFill>
                  <a:srgbClr val="FFFFFF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/>
            </a:r>
            <a:br>
              <a:rPr lang="ru-RU" sz="5400" b="1" dirty="0">
                <a:solidFill>
                  <a:srgbClr val="FFFFFF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</a:br>
            <a:endParaRPr sz="5400" spc="-5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B065BADD-2701-401B-A242-630222BFBA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466" y="699264"/>
            <a:ext cx="3462876" cy="726951"/>
          </a:xfrm>
          <a:prstGeom prst="rect">
            <a:avLst/>
          </a:prstGeom>
        </p:spPr>
      </p:pic>
      <p:sp>
        <p:nvSpPr>
          <p:cNvPr id="22" name="object 6">
            <a:extLst>
              <a:ext uri="{FF2B5EF4-FFF2-40B4-BE49-F238E27FC236}">
                <a16:creationId xmlns="" xmlns:a16="http://schemas.microsoft.com/office/drawing/2014/main" id="{4D208453-63BC-4897-8F1E-0AB359986246}"/>
              </a:ext>
            </a:extLst>
          </p:cNvPr>
          <p:cNvSpPr txBox="1">
            <a:spLocks/>
          </p:cNvSpPr>
          <p:nvPr/>
        </p:nvSpPr>
        <p:spPr>
          <a:xfrm>
            <a:off x="2307799" y="8773938"/>
            <a:ext cx="8453106" cy="13048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10500" b="0" i="0">
                <a:solidFill>
                  <a:srgbClr val="524641"/>
                </a:solidFill>
                <a:latin typeface="Druk Cyr"/>
                <a:ea typeface="+mj-ea"/>
                <a:cs typeface="Druk Cyr"/>
              </a:defRPr>
            </a:lvl1pPr>
          </a:lstStyle>
          <a:p>
            <a:pPr lvl="0">
              <a:buClr>
                <a:srgbClr val="FFFFFF"/>
              </a:buClr>
              <a:buSzPts val="2300"/>
            </a:pPr>
            <a:r>
              <a:rPr lang="ru-RU" sz="2800" b="1" dirty="0">
                <a:solidFill>
                  <a:srgbClr val="FFFFFF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Пиянзина Наталья </a:t>
            </a:r>
            <a:r>
              <a:rPr lang="ru-RU" sz="2800" b="1" dirty="0" err="1">
                <a:solidFill>
                  <a:srgbClr val="FFFFFF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Халимовна</a:t>
            </a:r>
            <a:r>
              <a:rPr lang="ru-RU" sz="2800" b="1" dirty="0">
                <a:solidFill>
                  <a:srgbClr val="FFFFFF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endParaRPr lang="ru-RU" sz="2800" b="1" dirty="0" smtClean="0">
              <a:solidFill>
                <a:srgbClr val="FFFFFF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lvl="0">
              <a:buClr>
                <a:srgbClr val="FFFFFF"/>
              </a:buClr>
              <a:buSzPts val="2300"/>
            </a:pPr>
            <a:r>
              <a:rPr lang="ru-RU" sz="2800" b="1" dirty="0" smtClean="0">
                <a:solidFill>
                  <a:srgbClr val="FFFFFF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заместитель </a:t>
            </a:r>
            <a:r>
              <a:rPr lang="ru-RU" sz="2800" b="1" dirty="0">
                <a:solidFill>
                  <a:srgbClr val="FFFFFF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директора по </a:t>
            </a:r>
            <a:r>
              <a:rPr lang="ru-RU" sz="2800" b="1" dirty="0" smtClean="0">
                <a:solidFill>
                  <a:srgbClr val="FFFFFF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УВР</a:t>
            </a:r>
          </a:p>
          <a:p>
            <a:pPr lvl="0">
              <a:buClr>
                <a:srgbClr val="FFFFFF"/>
              </a:buClr>
              <a:buSzPts val="2300"/>
            </a:pPr>
            <a:r>
              <a:rPr lang="ru-RU" sz="2800" b="1" dirty="0" smtClean="0">
                <a:solidFill>
                  <a:srgbClr val="FFFFFF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МАОУ </a:t>
            </a:r>
            <a:r>
              <a:rPr lang="ru-RU" sz="2800" b="1" dirty="0">
                <a:solidFill>
                  <a:srgbClr val="FFFFFF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СШ №150 г. Красноярска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964" y="-61473"/>
            <a:ext cx="2524912" cy="17872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8450" y="-464190"/>
            <a:ext cx="3581400" cy="232690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521" y="-264690"/>
            <a:ext cx="2919002" cy="2066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89250" y="946848"/>
            <a:ext cx="17214850" cy="2474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34790" algn="l">
              <a:lnSpc>
                <a:spcPct val="100000"/>
              </a:lnSpc>
              <a:spcBef>
                <a:spcPts val="95"/>
              </a:spcBef>
            </a:pPr>
            <a:r>
              <a:rPr lang="ru-RU" sz="3200" b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Цель: максимально полное раскрытие потенциала личности наставляемого, необходимое для успешной личной и профессиональной самореализации, а также создание условий для формирования эффективной системы сопровождения и поддержки педагогических работников</a:t>
            </a:r>
            <a:endParaRPr sz="3200" b="1" spc="-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185917" y="4048924"/>
            <a:ext cx="7960359" cy="42697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299"/>
              </a:lnSpc>
              <a:spcBef>
                <a:spcPts val="90"/>
              </a:spcBef>
            </a:pPr>
            <a:endParaRPr sz="2850" dirty="0">
              <a:latin typeface="Neue Machina"/>
              <a:cs typeface="Neue Machina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07251" y="973874"/>
            <a:ext cx="4690946" cy="249206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184650" y="4362013"/>
            <a:ext cx="15392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indent="450215" algn="just"/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Задачи:</a:t>
            </a:r>
          </a:p>
          <a:p>
            <a:pPr marL="71755" indent="450215" algn="just"/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создать условия для компенсации дефицитов первичной подготовки учителя (предметных и педагогических);</a:t>
            </a:r>
          </a:p>
          <a:p>
            <a:pPr marL="71755" indent="450215" algn="just"/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создать условия для психолого-педагогической адаптации специалиста к профессиональной деятельности (анализ «рутинных» практик профессиональной социальной жизни в коллективе, взаимодействия с участниками образовательных отношений);</a:t>
            </a:r>
          </a:p>
          <a:p>
            <a:pPr marL="71755" indent="450215" algn="just"/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совершенствовать методическую компетентность, развитие таких навыков, как управление классом, проектирование учебных занятий, контрольно-оценочная деятельность и др.;</a:t>
            </a:r>
          </a:p>
          <a:p>
            <a:pPr marL="71755" indent="450215" algn="just"/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создать условия для самореализации вокруг профессиональной деятельности.</a:t>
            </a: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94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858"/>
            <a:ext cx="19507570" cy="1130855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452714" y="3729628"/>
            <a:ext cx="6523355" cy="60696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299"/>
              </a:lnSpc>
              <a:spcBef>
                <a:spcPts val="90"/>
              </a:spcBef>
            </a:pPr>
            <a:endParaRPr lang="ru-RU" sz="4800" spc="-30" dirty="0" smtClean="0">
              <a:solidFill>
                <a:srgbClr val="524641"/>
              </a:solidFill>
              <a:latin typeface="Neue Machina"/>
              <a:cs typeface="Neue Machina"/>
            </a:endParaRPr>
          </a:p>
          <a:p>
            <a:pPr marL="12700" marR="5080">
              <a:lnSpc>
                <a:spcPct val="101299"/>
              </a:lnSpc>
              <a:spcBef>
                <a:spcPts val="90"/>
              </a:spcBef>
            </a:pPr>
            <a:endParaRPr lang="ru-RU" sz="4800" spc="-30" dirty="0">
              <a:solidFill>
                <a:srgbClr val="524641"/>
              </a:solidFill>
              <a:latin typeface="Neue Machina"/>
              <a:cs typeface="Neue Machina"/>
            </a:endParaRPr>
          </a:p>
          <a:p>
            <a:pPr marL="12700" marR="5080">
              <a:lnSpc>
                <a:spcPct val="101299"/>
              </a:lnSpc>
              <a:spcBef>
                <a:spcPts val="90"/>
              </a:spcBef>
            </a:pPr>
            <a:endParaRPr lang="ru-RU" sz="4800" spc="-30" dirty="0" smtClean="0">
              <a:solidFill>
                <a:srgbClr val="524641"/>
              </a:solidFill>
              <a:latin typeface="Neue Machina"/>
              <a:cs typeface="Neue Machina"/>
            </a:endParaRPr>
          </a:p>
          <a:p>
            <a:pPr marL="12700" marR="5080">
              <a:lnSpc>
                <a:spcPct val="101299"/>
              </a:lnSpc>
              <a:spcBef>
                <a:spcPts val="90"/>
              </a:spcBef>
            </a:pPr>
            <a:endParaRPr lang="ru-RU" sz="4800" spc="-30" dirty="0">
              <a:solidFill>
                <a:srgbClr val="524641"/>
              </a:solidFill>
              <a:latin typeface="Neue Machina"/>
              <a:cs typeface="Neue Machina"/>
            </a:endParaRPr>
          </a:p>
          <a:p>
            <a:pPr marL="12700" marR="5080">
              <a:lnSpc>
                <a:spcPct val="101299"/>
              </a:lnSpc>
              <a:spcBef>
                <a:spcPts val="90"/>
              </a:spcBef>
            </a:pPr>
            <a:endParaRPr lang="ru-RU" sz="4800" spc="-30" dirty="0" smtClean="0">
              <a:solidFill>
                <a:srgbClr val="524641"/>
              </a:solidFill>
              <a:latin typeface="Neue Machina"/>
              <a:cs typeface="Neue Machina"/>
            </a:endParaRPr>
          </a:p>
          <a:p>
            <a:pPr marL="12700" marR="5080">
              <a:lnSpc>
                <a:spcPct val="101299"/>
              </a:lnSpc>
              <a:spcBef>
                <a:spcPts val="90"/>
              </a:spcBef>
            </a:pPr>
            <a:endParaRPr lang="ru-RU" sz="4800" spc="-30" dirty="0">
              <a:solidFill>
                <a:srgbClr val="524641"/>
              </a:solidFill>
              <a:latin typeface="Neue Machina"/>
              <a:cs typeface="Neue Machina"/>
            </a:endParaRPr>
          </a:p>
          <a:p>
            <a:pPr marL="12700" marR="5080">
              <a:lnSpc>
                <a:spcPct val="101299"/>
              </a:lnSpc>
              <a:spcBef>
                <a:spcPts val="90"/>
              </a:spcBef>
            </a:pPr>
            <a:endParaRPr lang="ru-RU" sz="4800" spc="-30" dirty="0" smtClean="0">
              <a:solidFill>
                <a:srgbClr val="524641"/>
              </a:solidFill>
              <a:latin typeface="Neue Machina"/>
              <a:cs typeface="Neue Machina"/>
            </a:endParaRPr>
          </a:p>
          <a:p>
            <a:pPr marL="12700" marR="5080">
              <a:lnSpc>
                <a:spcPct val="101299"/>
              </a:lnSpc>
              <a:spcBef>
                <a:spcPts val="90"/>
              </a:spcBef>
            </a:pPr>
            <a:endParaRPr sz="4800" dirty="0">
              <a:latin typeface="Neue Machina"/>
              <a:cs typeface="Neue Machi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07251" y="973874"/>
            <a:ext cx="18896965" cy="7726680"/>
            <a:chOff x="1207251" y="973874"/>
            <a:chExt cx="18896965" cy="772668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918186" y="3489246"/>
              <a:ext cx="3185913" cy="521111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07251" y="973874"/>
              <a:ext cx="4690946" cy="2492062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8604249" y="3140075"/>
            <a:ext cx="7863457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Логика процесса наставничества в МАОУ СШ № 150:</a:t>
            </a:r>
          </a:p>
          <a:p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Подготовка условий для запуска программы</a:t>
            </a:r>
          </a:p>
          <a:p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Формирование базы наставляемых </a:t>
            </a:r>
          </a:p>
          <a:p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Формирование базы наставников</a:t>
            </a:r>
          </a:p>
          <a:p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Обучение наставников </a:t>
            </a:r>
          </a:p>
          <a:p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Формирование наставнических пар/ групп</a:t>
            </a:r>
          </a:p>
          <a:p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Организация работы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наставнических пар/ групп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658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045450" y="955972"/>
            <a:ext cx="13455400" cy="198195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34790" algn="l">
              <a:lnSpc>
                <a:spcPct val="100000"/>
              </a:lnSpc>
              <a:spcBef>
                <a:spcPts val="95"/>
              </a:spcBef>
            </a:pPr>
            <a:r>
              <a:rPr lang="ru-RU" sz="3200" b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Механизмы управления закреплением , оказывающим положительное влияние на самочувствие и вовлеченность молодых педагогов в деятельность организации</a:t>
            </a:r>
            <a:endParaRPr sz="3200" b="1" spc="-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185917" y="4048924"/>
            <a:ext cx="7960359" cy="42697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299"/>
              </a:lnSpc>
              <a:spcBef>
                <a:spcPts val="90"/>
              </a:spcBef>
            </a:pPr>
            <a:endParaRPr sz="2850" dirty="0">
              <a:latin typeface="Neue Machina"/>
              <a:cs typeface="Neue Machina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07251" y="973874"/>
            <a:ext cx="4690946" cy="2492062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436392"/>
              </p:ext>
            </p:extLst>
          </p:nvPr>
        </p:nvGraphicFramePr>
        <p:xfrm>
          <a:off x="2355850" y="3578636"/>
          <a:ext cx="16916400" cy="6190840"/>
        </p:xfrm>
        <a:graphic>
          <a:graphicData uri="http://schemas.openxmlformats.org/drawingml/2006/table">
            <a:tbl>
              <a:tblPr firstRow="1" bandRow="1"/>
              <a:tblGrid>
                <a:gridCol w="4800600"/>
                <a:gridCol w="12115800"/>
              </a:tblGrid>
              <a:tr h="88153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Содержание механизма управления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8132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Система наставничества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Взаимодействие в парах, группах, «вчерашние» молодые – наставники начинающих, ведущие семинаров и практикумов 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894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Проектное управление 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Молодые педагоги – руководители значимых школьных и внешкольных проектов 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1077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Психологическое сопровождение 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Индивидуальные консультации психологов и управленческой </a:t>
                      </a: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команды</a:t>
                      </a:r>
                    </a:p>
                    <a:p>
                      <a:pPr marL="342900" marR="0" lvl="0" indent="-342900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Тренинги развития личностного потенциала</a:t>
                      </a:r>
                      <a:endParaRPr lang="ru-RU" sz="24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Родитель как наставник 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86464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Профессиональное взаимодействие 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Рефлексивное обсуждение деятельности</a:t>
                      </a:r>
                      <a:endParaRPr lang="ru-RU" sz="24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Взаимное посещение уроков</a:t>
                      </a:r>
                      <a:endParaRPr lang="ru-RU" sz="24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Складывающаяся система проведения «Педагогического чемпионата» как пример повышения компетенций и 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командообразующей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деятельности</a:t>
                      </a:r>
                      <a:endParaRPr lang="ru-RU" sz="24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804318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Среда для неформального общения 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Спортивные объединения 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747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045450" y="955972"/>
            <a:ext cx="1345540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34790" algn="l">
              <a:lnSpc>
                <a:spcPct val="100000"/>
              </a:lnSpc>
              <a:spcBef>
                <a:spcPts val="95"/>
              </a:spcBef>
            </a:pPr>
            <a:r>
              <a:rPr lang="ru-RU" sz="3200" b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Результативность практики</a:t>
            </a:r>
            <a:endParaRPr sz="3200" b="1" spc="-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185917" y="4048924"/>
            <a:ext cx="7960359" cy="42697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299"/>
              </a:lnSpc>
              <a:spcBef>
                <a:spcPts val="90"/>
              </a:spcBef>
            </a:pPr>
            <a:endParaRPr sz="2850" dirty="0">
              <a:latin typeface="Neue Machina"/>
              <a:cs typeface="Neue Machina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07251" y="973874"/>
            <a:ext cx="4690946" cy="24920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57" y="3673475"/>
            <a:ext cx="2886485" cy="38486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2250" y="3673475"/>
            <a:ext cx="2893873" cy="385849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931" y="3673475"/>
            <a:ext cx="2971799" cy="385849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90249" y="3673475"/>
            <a:ext cx="2934138" cy="391218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31850" y="8169275"/>
            <a:ext cx="27475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Гиматдинова Г.Н Всероссийская премия за достижения в педагогической деятельности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32250" y="8321675"/>
            <a:ext cx="259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Федоров А.В. Лауреат конкурса «Лучший педагог дополнительного образования»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75858" y="8321675"/>
            <a:ext cx="38143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Мучкина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Д.П. </a:t>
            </a:r>
          </a:p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Лауреат конкурса «Учитель года». Оргкомитет профессионального объединения молодых педагогов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195051" y="8321675"/>
            <a:ext cx="2629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Крупецких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И.Р. Абсолютный победитель конкурса «Педагогический дебют»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3906" y="3677523"/>
            <a:ext cx="2883449" cy="38445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700250" y="8321675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Кайлюнен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Ю.А. </a:t>
            </a:r>
          </a:p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Куратор проекта «Идея. Проект. Наука»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715638"/>
              </p:ext>
            </p:extLst>
          </p:nvPr>
        </p:nvGraphicFramePr>
        <p:xfrm>
          <a:off x="7689850" y="1678753"/>
          <a:ext cx="9829800" cy="1477329"/>
        </p:xfrm>
        <a:graphic>
          <a:graphicData uri="http://schemas.openxmlformats.org/drawingml/2006/table">
            <a:tbl>
              <a:tblPr firstRow="1" bandRow="1"/>
              <a:tblGrid>
                <a:gridCol w="9829800"/>
              </a:tblGrid>
              <a:tr h="147732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Сохранность контингента:</a:t>
                      </a:r>
                      <a:b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 – 21 молодой специалист</a:t>
                      </a:r>
                    </a:p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r>
                        <a:rPr lang="ru-RU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18 молодых специалистов</a:t>
                      </a:r>
                    </a:p>
                    <a:p>
                      <a:r>
                        <a:rPr lang="ru-RU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– 18 молодых специалистов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688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7091" y="0"/>
            <a:ext cx="20104099" cy="113085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02292D9-784E-4A69-A57D-44E307ABE4ED}"/>
              </a:ext>
            </a:extLst>
          </p:cNvPr>
          <p:cNvSpPr txBox="1"/>
          <p:nvPr/>
        </p:nvSpPr>
        <p:spPr>
          <a:xfrm>
            <a:off x="6851650" y="3010525"/>
            <a:ext cx="139195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МУНИЦИПАЛЬНОЕ АВТОНОМНОЕ ОБЩЕОБРАЗОВАТЕЛЬНОЕ УЧРЕЖДЕНИЕ</a:t>
            </a:r>
            <a:endParaRPr lang="ru-RU" altLang="ru-RU" sz="2800" dirty="0">
              <a:latin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«СРЕДНЯЯ ШКОЛА № </a:t>
            </a:r>
            <a:r>
              <a:rPr lang="ru-RU" altLang="ru-RU" sz="28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150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altLang="ru-RU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ИМЕНИ ГЕРОЯ СОВЕТСКОГО СОЮЗА В.С.МОЛОКОВА»</a:t>
            </a:r>
            <a:endParaRPr lang="ru-RU" altLang="ru-RU" sz="2800" dirty="0">
              <a:latin typeface="Arial" panose="020B0604020202020204" pitchFamily="34" charset="0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="" xmlns:a16="http://schemas.microsoft.com/office/drawing/2014/main" id="{B9117EF9-72B5-4E59-967F-AF7FCF6742D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3633" y="699264"/>
            <a:ext cx="3450198" cy="1828131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4C43FA4A-3A43-42E2-9690-0B0CBCFFF1AA}"/>
              </a:ext>
            </a:extLst>
          </p:cNvPr>
          <p:cNvSpPr/>
          <p:nvPr/>
        </p:nvSpPr>
        <p:spPr>
          <a:xfrm>
            <a:off x="6699250" y="9246569"/>
            <a:ext cx="44196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sch150@mailkrsk.ru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b="1" dirty="0"/>
              <a:t> </a:t>
            </a:r>
            <a:endParaRPr lang="ru-RU" sz="40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98BD187E-732F-4DC1-9C53-530C2A9EF71D}"/>
              </a:ext>
            </a:extLst>
          </p:cNvPr>
          <p:cNvSpPr/>
          <p:nvPr/>
        </p:nvSpPr>
        <p:spPr>
          <a:xfrm>
            <a:off x="14624050" y="5761965"/>
            <a:ext cx="50636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685800" rtl="0">
              <a:defRPr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nasa-2008@mail.ru</a:t>
            </a:r>
            <a:r>
              <a:rPr lang="en-US" sz="4000" dirty="0" smtClean="0">
                <a:latin typeface="Akrobat" panose="020B0604020202020204" charset="-52"/>
              </a:rPr>
              <a:t>  </a:t>
            </a:r>
            <a:endParaRPr lang="ru-RU" sz="4000" dirty="0">
              <a:latin typeface="Akrobat" panose="020B0604020202020204" charset="-52"/>
            </a:endParaRPr>
          </a:p>
        </p:txBody>
      </p:sp>
      <p:pic>
        <p:nvPicPr>
          <p:cNvPr id="16" name="Рисунок 15" descr="Электронная почта">
            <a:extLst>
              <a:ext uri="{FF2B5EF4-FFF2-40B4-BE49-F238E27FC236}">
                <a16:creationId xmlns="" xmlns:a16="http://schemas.microsoft.com/office/drawing/2014/main" id="{B8D7BAB8-9B89-42EB-B247-B7D14B60296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79805" y="9083344"/>
            <a:ext cx="1486664" cy="1486664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20104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959684" y="501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725628" y="5470009"/>
            <a:ext cx="35362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044" y="5631334"/>
            <a:ext cx="2825211" cy="27925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25628" y="6469851"/>
            <a:ext cx="4814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shkola150.ru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</TotalTime>
  <Words>328</Words>
  <Application>Microsoft Office PowerPoint</Application>
  <PresentationFormat>Произвольный</PresentationFormat>
  <Paragraphs>69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Neue Machina</vt:lpstr>
      <vt:lpstr>Druk Cyr</vt:lpstr>
      <vt:lpstr>Times New Roman</vt:lpstr>
      <vt:lpstr>Arial</vt:lpstr>
      <vt:lpstr>Helvetica Neue</vt:lpstr>
      <vt:lpstr>Akrobat</vt:lpstr>
      <vt:lpstr>Calibri</vt:lpstr>
      <vt:lpstr>Office Theme</vt:lpstr>
      <vt:lpstr>Открытая школа: точка притяжения Номинация «Педагогическое наставничество» </vt:lpstr>
      <vt:lpstr>Цель: максимально полное раскрытие потенциала личности наставляемого, необходимое для успешной личной и профессиональной самореализации, а также создание условий для формирования эффективной системы сопровождения и поддержки педагогических работников</vt:lpstr>
      <vt:lpstr>Презентация PowerPoint</vt:lpstr>
      <vt:lpstr>Механизмы управления закреплением , оказывающим положительное влияние на самочувствие и вовлеченность молодых педагогов в деятельность организации</vt:lpstr>
      <vt:lpstr>Результативность практики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Анна Юрьевна Тесленко</dc:creator>
  <cp:lastModifiedBy>user</cp:lastModifiedBy>
  <cp:revision>27</cp:revision>
  <dcterms:created xsi:type="dcterms:W3CDTF">2023-01-13T17:17:54Z</dcterms:created>
  <dcterms:modified xsi:type="dcterms:W3CDTF">2023-10-30T06:58:55Z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2023-01-13T00:00:00Z</vt:filetime>
  </property>
  <property fmtid="{D5CDD505-2E9C-101B-9397-08002B2CF9AE}" pid="3" name="Creator">
    <vt:lpwstr>Adobe Illustrator 26.4 (Macintosh)</vt:lpwstr>
  </property>
  <property fmtid="{D5CDD505-2E9C-101B-9397-08002B2CF9AE}" pid="4" name="LastSaved">
    <vt:filetime>2023-01-13T00:00:00Z</vt:filetime>
  </property>
</Properties>
</file>